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092" r:id="rId3"/>
    <p:sldId id="1105" r:id="rId4"/>
    <p:sldId id="1106" r:id="rId5"/>
    <p:sldId id="1108" r:id="rId6"/>
    <p:sldId id="1107"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67" autoAdjust="0"/>
    <p:restoredTop sz="82480" autoAdjust="0"/>
  </p:normalViewPr>
  <p:slideViewPr>
    <p:cSldViewPr>
      <p:cViewPr varScale="1">
        <p:scale>
          <a:sx n="214" d="100"/>
          <a:sy n="214" d="100"/>
        </p:scale>
        <p:origin x="1888"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9/10/21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28265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951207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780390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292056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Colossians 1:9-14</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310108"/>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7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9 </a:t>
            </a:r>
            <a:r>
              <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so, from the day we heard, we have not ceased to pray for you, asking that you may be filled with the knowledge of his will in all spiritual wisdom and understanding, </a:t>
            </a:r>
            <a:r>
              <a:rPr lang="en-AU" sz="27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10 </a:t>
            </a:r>
            <a:r>
              <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so as to walk in a manner worthy of the Lord, fully pleasing to him:  bearing fruit in every good work and increasing in the knowledge of God;  </a:t>
            </a:r>
            <a:r>
              <a:rPr lang="en-AU" sz="27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11 </a:t>
            </a:r>
            <a:r>
              <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being strengthened with all power, according to his glorious might, for all endurance and patience with joy;  </a:t>
            </a:r>
            <a:r>
              <a:rPr lang="en-AU" sz="27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12 </a:t>
            </a:r>
            <a:r>
              <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giving thanks to the Father, who has qualified you to share in the inheritance of the saints in light.  </a:t>
            </a:r>
            <a:r>
              <a:rPr lang="en-AU" sz="27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13 </a:t>
            </a:r>
            <a:r>
              <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 has delivered us from the domain of darkness and transferred us to the kingdom of his beloved Son, </a:t>
            </a:r>
            <a:r>
              <a:rPr lang="en-AU" sz="27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14 </a:t>
            </a:r>
            <a:r>
              <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 whom we have redemption, the forgiveness of sins.</a:t>
            </a:r>
            <a:r>
              <a:rPr lang="en-AU" sz="2700" dirty="0">
                <a:solidFill>
                  <a:schemeClr val="bg1"/>
                </a:solidFill>
                <a:latin typeface="Times New Roman" panose="02020603050405020304" pitchFamily="18" charset="0"/>
                <a:cs typeface="Times New Roman" panose="02020603050405020304" pitchFamily="18" charset="0"/>
              </a:rPr>
              <a:t> </a:t>
            </a:r>
            <a:endPar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76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3999"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Will of God    ––    Knowing it.  Doing 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007" y="1988258"/>
            <a:ext cx="341686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love God with our minds (Not esoteric secret revelation)</a:t>
            </a:r>
          </a:p>
        </p:txBody>
      </p:sp>
      <p:sp>
        <p:nvSpPr>
          <p:cNvPr id="12" name="Rectangle 11">
            <a:extLst>
              <a:ext uri="{FF2B5EF4-FFF2-40B4-BE49-F238E27FC236}">
                <a16:creationId xmlns:a16="http://schemas.microsoft.com/office/drawing/2014/main" id="{D3241679-B4F5-FA4F-BDAA-6322DDFD83E7}"/>
              </a:ext>
            </a:extLst>
          </p:cNvPr>
          <p:cNvSpPr/>
          <p:nvPr/>
        </p:nvSpPr>
        <p:spPr>
          <a:xfrm>
            <a:off x="53751" y="1672958"/>
            <a:ext cx="9036495" cy="356188"/>
          </a:xfrm>
          <a:prstGeom prst="rect">
            <a:avLst/>
          </a:prstGeom>
          <a:solidFill>
            <a:schemeClr val="bg1"/>
          </a:solidFill>
        </p:spPr>
        <p:txBody>
          <a:bodyPr wrap="square">
            <a:spAutoFit/>
          </a:bodyPr>
          <a:lstStyle/>
          <a:p>
            <a:pPr>
              <a:lnSpc>
                <a:spcPct val="115000"/>
              </a:lnSpc>
              <a:spcAft>
                <a:spcPts val="0"/>
              </a:spcAft>
            </a:pPr>
            <a:r>
              <a:rPr lang="en-AU" sz="1600" dirty="0">
                <a:latin typeface="Comic Sans MS" panose="030F0902030302020204" pitchFamily="66" charset="0"/>
                <a:ea typeface="Times New Roman" panose="02020603050405020304" pitchFamily="18" charset="0"/>
                <a:cs typeface="Times New Roman" panose="02020603050405020304" pitchFamily="18" charset="0"/>
              </a:rPr>
              <a:t>that you may be filled with the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knowledge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of his will in all spiritual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wisdom</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and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understanding</a:t>
            </a:r>
            <a:endParaRPr lang="en-AU" sz="1600" u="sng" dirty="0">
              <a:latin typeface="Comic Sans MS" panose="030F0902030302020204" pitchFamily="66" charset="0"/>
              <a:ea typeface="Times New Roman" panose="02020603050405020304" pitchFamily="18" charset="0"/>
            </a:endParaRPr>
          </a:p>
        </p:txBody>
      </p:sp>
      <p:sp>
        <p:nvSpPr>
          <p:cNvPr id="7" name="TextBox 6">
            <a:extLst>
              <a:ext uri="{FF2B5EF4-FFF2-40B4-BE49-F238E27FC236}">
                <a16:creationId xmlns:a16="http://schemas.microsoft.com/office/drawing/2014/main" id="{13F6F0FB-34CC-DB4B-A126-62042E5F6C2F}"/>
              </a:ext>
            </a:extLst>
          </p:cNvPr>
          <p:cNvSpPr txBox="1"/>
          <p:nvPr/>
        </p:nvSpPr>
        <p:spPr>
          <a:xfrm>
            <a:off x="107503" y="387464"/>
            <a:ext cx="8928992" cy="1323439"/>
          </a:xfrm>
          <a:prstGeom prst="rect">
            <a:avLst/>
          </a:prstGeom>
          <a:noFill/>
          <a:ln>
            <a:solidFill>
              <a:schemeClr val="bg1"/>
            </a:solidFill>
          </a:ln>
        </p:spPr>
        <p:txBody>
          <a:bodyPr wrap="square" rtlCol="0">
            <a:spAutoFit/>
          </a:bodyPr>
          <a:lstStyle/>
          <a:p>
            <a:pPr marL="317500" indent="-317500"/>
            <a:r>
              <a:rPr lang="en-AU" sz="2000" dirty="0">
                <a:solidFill>
                  <a:schemeClr val="bg1"/>
                </a:solidFill>
                <a:latin typeface="Times New Roman" panose="02020603050405020304" pitchFamily="18" charset="0"/>
                <a:cs typeface="Times New Roman" panose="02020603050405020304" pitchFamily="18" charset="0"/>
              </a:rPr>
              <a:t>The disconnect between the fleshly human question and the God’s Spiritual answer:</a:t>
            </a:r>
          </a:p>
          <a:p>
            <a:pPr marL="355600" indent="-2206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What’s God’s will (for my life’s program)?   - desire for things to go well in life</a:t>
            </a:r>
          </a:p>
          <a:p>
            <a:pPr marL="355600" indent="-2206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God’s will, revealed and taught in His word: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knowing God;  making Godly decisions;  living a holy life.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9DCB33E3-EE53-674A-9852-1C2552F393DE}"/>
              </a:ext>
            </a:extLst>
          </p:cNvPr>
          <p:cNvSpPr txBox="1"/>
          <p:nvPr/>
        </p:nvSpPr>
        <p:spPr>
          <a:xfrm>
            <a:off x="3330696" y="2022506"/>
            <a:ext cx="5778894" cy="1200329"/>
          </a:xfrm>
          <a:prstGeom prst="rect">
            <a:avLst/>
          </a:prstGeom>
          <a:noFill/>
          <a:ln>
            <a:solidFill>
              <a:schemeClr val="bg1"/>
            </a:solidFill>
          </a:ln>
        </p:spPr>
        <p:txBody>
          <a:bodyPr wrap="square" numCol="1" rtlCol="0">
            <a:spAutoFit/>
          </a:bodyPr>
          <a:lstStyle/>
          <a:p>
            <a:r>
              <a:rPr lang="en-AU" u="sng" dirty="0">
                <a:solidFill>
                  <a:schemeClr val="bg1"/>
                </a:solidFill>
                <a:latin typeface="Times New Roman" panose="02020603050405020304" pitchFamily="18" charset="0"/>
                <a:cs typeface="Times New Roman" panose="02020603050405020304" pitchFamily="18" charset="0"/>
              </a:rPr>
              <a:t>Known and Taught Salvation will of God</a:t>
            </a:r>
          </a:p>
          <a:p>
            <a:pPr marL="134938"/>
            <a:r>
              <a:rPr lang="en-AU" dirty="0" err="1">
                <a:solidFill>
                  <a:schemeClr val="bg1"/>
                </a:solidFill>
                <a:latin typeface="Times New Roman" panose="02020603050405020304" pitchFamily="18" charset="0"/>
                <a:cs typeface="Times New Roman" panose="02020603050405020304" pitchFamily="18" charset="0"/>
              </a:rPr>
              <a:t>v5</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heard</a:t>
            </a:r>
            <a:r>
              <a:rPr lang="en-AU" dirty="0">
                <a:solidFill>
                  <a:schemeClr val="bg1"/>
                </a:solidFill>
                <a:latin typeface="Times New Roman" panose="02020603050405020304" pitchFamily="18" charset="0"/>
                <a:cs typeface="Times New Roman" panose="02020603050405020304" pitchFamily="18" charset="0"/>
              </a:rPr>
              <a:t> it (word of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a:p>
            <a:pPr marL="134938"/>
            <a:r>
              <a:rPr lang="en-AU" dirty="0" err="1">
                <a:solidFill>
                  <a:schemeClr val="bg1"/>
                </a:solidFill>
                <a:latin typeface="Times New Roman" panose="02020603050405020304" pitchFamily="18" charset="0"/>
                <a:cs typeface="Times New Roman" panose="02020603050405020304" pitchFamily="18" charset="0"/>
              </a:rPr>
              <a:t>v6</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heard</a:t>
            </a:r>
            <a:r>
              <a:rPr lang="en-AU" dirty="0">
                <a:solidFill>
                  <a:schemeClr val="bg1"/>
                </a:solidFill>
                <a:latin typeface="Times New Roman" panose="02020603050405020304" pitchFamily="18" charset="0"/>
                <a:cs typeface="Times New Roman" panose="02020603050405020304" pitchFamily="18" charset="0"/>
              </a:rPr>
              <a:t> it; </a:t>
            </a:r>
            <a:r>
              <a:rPr lang="en-AU" dirty="0">
                <a:solidFill>
                  <a:srgbClr val="FFFF00"/>
                </a:solidFill>
                <a:latin typeface="Times New Roman" panose="02020603050405020304" pitchFamily="18" charset="0"/>
                <a:cs typeface="Times New Roman" panose="02020603050405020304" pitchFamily="18" charset="0"/>
              </a:rPr>
              <a:t>understood</a:t>
            </a:r>
            <a:r>
              <a:rPr lang="en-AU" dirty="0">
                <a:solidFill>
                  <a:schemeClr val="bg1"/>
                </a:solidFill>
                <a:latin typeface="Times New Roman" panose="02020603050405020304" pitchFamily="18" charset="0"/>
                <a:cs typeface="Times New Roman" panose="02020603050405020304" pitchFamily="18" charset="0"/>
              </a:rPr>
              <a:t> it (grace of God in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a:p>
            <a:pPr marL="134938"/>
            <a:r>
              <a:rPr lang="en-AU" dirty="0" err="1">
                <a:solidFill>
                  <a:schemeClr val="bg1"/>
                </a:solidFill>
                <a:latin typeface="Times New Roman" panose="02020603050405020304" pitchFamily="18" charset="0"/>
                <a:cs typeface="Times New Roman" panose="02020603050405020304" pitchFamily="18" charset="0"/>
              </a:rPr>
              <a:t>v7</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learned</a:t>
            </a:r>
            <a:r>
              <a:rPr lang="en-AU" dirty="0">
                <a:solidFill>
                  <a:schemeClr val="bg1"/>
                </a:solidFill>
                <a:latin typeface="Times New Roman" panose="02020603050405020304" pitchFamily="18" charset="0"/>
                <a:cs typeface="Times New Roman" panose="02020603050405020304" pitchFamily="18" charset="0"/>
              </a:rPr>
              <a:t> it (the grace of God in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p:txBody>
      </p:sp>
      <p:sp>
        <p:nvSpPr>
          <p:cNvPr id="10" name="TextBox 9">
            <a:extLst>
              <a:ext uri="{FF2B5EF4-FFF2-40B4-BE49-F238E27FC236}">
                <a16:creationId xmlns:a16="http://schemas.microsoft.com/office/drawing/2014/main" id="{862B0018-D024-504E-8F09-B87AF9B4DACD}"/>
              </a:ext>
            </a:extLst>
          </p:cNvPr>
          <p:cNvSpPr txBox="1"/>
          <p:nvPr/>
        </p:nvSpPr>
        <p:spPr>
          <a:xfrm>
            <a:off x="8945" y="2599837"/>
            <a:ext cx="341686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Knowing the will of God helps us to live a Godly life.</a:t>
            </a:r>
          </a:p>
        </p:txBody>
      </p:sp>
    </p:spTree>
    <p:extLst>
      <p:ext uri="{BB962C8B-B14F-4D97-AF65-F5344CB8AC3E}">
        <p14:creationId xmlns:p14="http://schemas.microsoft.com/office/powerpoint/2010/main" val="33504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animBg="1"/>
      <p:bldP spid="7" grpId="0" animBg="1"/>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ross Country Soaring lift sources">
            <a:extLst>
              <a:ext uri="{FF2B5EF4-FFF2-40B4-BE49-F238E27FC236}">
                <a16:creationId xmlns:a16="http://schemas.microsoft.com/office/drawing/2014/main" id="{4DFCD08D-F03E-7E4A-8453-D0942200B3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763" y="0"/>
            <a:ext cx="8626475"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44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3999"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Will of God    ––    Knowing it.  Doing 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007" y="1988258"/>
            <a:ext cx="341686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love God with our minds (Not esoteric secret revelation)</a:t>
            </a:r>
          </a:p>
        </p:txBody>
      </p:sp>
      <p:sp>
        <p:nvSpPr>
          <p:cNvPr id="12" name="Rectangle 11">
            <a:extLst>
              <a:ext uri="{FF2B5EF4-FFF2-40B4-BE49-F238E27FC236}">
                <a16:creationId xmlns:a16="http://schemas.microsoft.com/office/drawing/2014/main" id="{D3241679-B4F5-FA4F-BDAA-6322DDFD83E7}"/>
              </a:ext>
            </a:extLst>
          </p:cNvPr>
          <p:cNvSpPr/>
          <p:nvPr/>
        </p:nvSpPr>
        <p:spPr>
          <a:xfrm>
            <a:off x="53751" y="1672958"/>
            <a:ext cx="9036495" cy="356188"/>
          </a:xfrm>
          <a:prstGeom prst="rect">
            <a:avLst/>
          </a:prstGeom>
          <a:solidFill>
            <a:schemeClr val="bg1"/>
          </a:solidFill>
        </p:spPr>
        <p:txBody>
          <a:bodyPr wrap="square">
            <a:spAutoFit/>
          </a:bodyPr>
          <a:lstStyle/>
          <a:p>
            <a:pPr>
              <a:lnSpc>
                <a:spcPct val="115000"/>
              </a:lnSpc>
              <a:spcAft>
                <a:spcPts val="0"/>
              </a:spcAft>
            </a:pPr>
            <a:r>
              <a:rPr lang="en-AU" sz="1600" dirty="0">
                <a:latin typeface="Comic Sans MS" panose="030F0902030302020204" pitchFamily="66" charset="0"/>
                <a:ea typeface="Times New Roman" panose="02020603050405020304" pitchFamily="18" charset="0"/>
                <a:cs typeface="Times New Roman" panose="02020603050405020304" pitchFamily="18" charset="0"/>
              </a:rPr>
              <a:t>that you may be filled with the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knowledge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of his will in all spiritual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wisdom</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and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understanding</a:t>
            </a:r>
            <a:endParaRPr lang="en-AU" sz="1600" u="sng" dirty="0">
              <a:latin typeface="Comic Sans MS" panose="030F0902030302020204" pitchFamily="66" charset="0"/>
              <a:ea typeface="Times New Roman" panose="02020603050405020304" pitchFamily="18" charset="0"/>
            </a:endParaRPr>
          </a:p>
        </p:txBody>
      </p:sp>
      <p:sp>
        <p:nvSpPr>
          <p:cNvPr id="7" name="TextBox 6">
            <a:extLst>
              <a:ext uri="{FF2B5EF4-FFF2-40B4-BE49-F238E27FC236}">
                <a16:creationId xmlns:a16="http://schemas.microsoft.com/office/drawing/2014/main" id="{13F6F0FB-34CC-DB4B-A126-62042E5F6C2F}"/>
              </a:ext>
            </a:extLst>
          </p:cNvPr>
          <p:cNvSpPr txBox="1"/>
          <p:nvPr/>
        </p:nvSpPr>
        <p:spPr>
          <a:xfrm>
            <a:off x="107503" y="387464"/>
            <a:ext cx="8928992" cy="1323439"/>
          </a:xfrm>
          <a:prstGeom prst="rect">
            <a:avLst/>
          </a:prstGeom>
          <a:noFill/>
          <a:ln>
            <a:solidFill>
              <a:schemeClr val="bg1"/>
            </a:solidFill>
          </a:ln>
        </p:spPr>
        <p:txBody>
          <a:bodyPr wrap="square" rtlCol="0">
            <a:spAutoFit/>
          </a:bodyPr>
          <a:lstStyle/>
          <a:p>
            <a:pPr marL="317500" indent="-317500"/>
            <a:r>
              <a:rPr lang="en-AU" sz="2000" dirty="0">
                <a:solidFill>
                  <a:schemeClr val="bg1"/>
                </a:solidFill>
                <a:latin typeface="Times New Roman" panose="02020603050405020304" pitchFamily="18" charset="0"/>
                <a:cs typeface="Times New Roman" panose="02020603050405020304" pitchFamily="18" charset="0"/>
              </a:rPr>
              <a:t>The disconnect between the fleshly human question and the God’s Spiritual answer:</a:t>
            </a:r>
          </a:p>
          <a:p>
            <a:pPr marL="355600" indent="-2206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What’s God’s will (for my life’s program)?   - desire for things to go well in life</a:t>
            </a:r>
          </a:p>
          <a:p>
            <a:pPr marL="355600" indent="-2206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God’s will, revealed and taught in His word: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knowing God;  making Godly decisions;  living a holy life.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9DCB33E3-EE53-674A-9852-1C2552F393DE}"/>
              </a:ext>
            </a:extLst>
          </p:cNvPr>
          <p:cNvSpPr txBox="1"/>
          <p:nvPr/>
        </p:nvSpPr>
        <p:spPr>
          <a:xfrm>
            <a:off x="3330696" y="2022506"/>
            <a:ext cx="5778894" cy="1200329"/>
          </a:xfrm>
          <a:prstGeom prst="rect">
            <a:avLst/>
          </a:prstGeom>
          <a:noFill/>
          <a:ln>
            <a:solidFill>
              <a:schemeClr val="bg1"/>
            </a:solidFill>
          </a:ln>
        </p:spPr>
        <p:txBody>
          <a:bodyPr wrap="square" numCol="1" rtlCol="0">
            <a:spAutoFit/>
          </a:bodyPr>
          <a:lstStyle/>
          <a:p>
            <a:r>
              <a:rPr lang="en-AU" u="sng" dirty="0">
                <a:solidFill>
                  <a:schemeClr val="bg1"/>
                </a:solidFill>
                <a:latin typeface="Times New Roman" panose="02020603050405020304" pitchFamily="18" charset="0"/>
                <a:cs typeface="Times New Roman" panose="02020603050405020304" pitchFamily="18" charset="0"/>
              </a:rPr>
              <a:t>Known and Taught Salvation will of God</a:t>
            </a:r>
          </a:p>
          <a:p>
            <a:pPr marL="134938"/>
            <a:r>
              <a:rPr lang="en-AU" dirty="0" err="1">
                <a:solidFill>
                  <a:schemeClr val="bg1"/>
                </a:solidFill>
                <a:latin typeface="Times New Roman" panose="02020603050405020304" pitchFamily="18" charset="0"/>
                <a:cs typeface="Times New Roman" panose="02020603050405020304" pitchFamily="18" charset="0"/>
              </a:rPr>
              <a:t>v5</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heard</a:t>
            </a:r>
            <a:r>
              <a:rPr lang="en-AU" dirty="0">
                <a:solidFill>
                  <a:schemeClr val="bg1"/>
                </a:solidFill>
                <a:latin typeface="Times New Roman" panose="02020603050405020304" pitchFamily="18" charset="0"/>
                <a:cs typeface="Times New Roman" panose="02020603050405020304" pitchFamily="18" charset="0"/>
              </a:rPr>
              <a:t> it (word of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a:p>
            <a:pPr marL="134938"/>
            <a:r>
              <a:rPr lang="en-AU" dirty="0" err="1">
                <a:solidFill>
                  <a:schemeClr val="bg1"/>
                </a:solidFill>
                <a:latin typeface="Times New Roman" panose="02020603050405020304" pitchFamily="18" charset="0"/>
                <a:cs typeface="Times New Roman" panose="02020603050405020304" pitchFamily="18" charset="0"/>
              </a:rPr>
              <a:t>v6</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heard</a:t>
            </a:r>
            <a:r>
              <a:rPr lang="en-AU" dirty="0">
                <a:solidFill>
                  <a:schemeClr val="bg1"/>
                </a:solidFill>
                <a:latin typeface="Times New Roman" panose="02020603050405020304" pitchFamily="18" charset="0"/>
                <a:cs typeface="Times New Roman" panose="02020603050405020304" pitchFamily="18" charset="0"/>
              </a:rPr>
              <a:t> it; </a:t>
            </a:r>
            <a:r>
              <a:rPr lang="en-AU" dirty="0">
                <a:solidFill>
                  <a:srgbClr val="FFFF00"/>
                </a:solidFill>
                <a:latin typeface="Times New Roman" panose="02020603050405020304" pitchFamily="18" charset="0"/>
                <a:cs typeface="Times New Roman" panose="02020603050405020304" pitchFamily="18" charset="0"/>
              </a:rPr>
              <a:t>understood</a:t>
            </a:r>
            <a:r>
              <a:rPr lang="en-AU" dirty="0">
                <a:solidFill>
                  <a:schemeClr val="bg1"/>
                </a:solidFill>
                <a:latin typeface="Times New Roman" panose="02020603050405020304" pitchFamily="18" charset="0"/>
                <a:cs typeface="Times New Roman" panose="02020603050405020304" pitchFamily="18" charset="0"/>
              </a:rPr>
              <a:t> it (grace of God in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a:p>
            <a:pPr marL="134938"/>
            <a:r>
              <a:rPr lang="en-AU" dirty="0" err="1">
                <a:solidFill>
                  <a:schemeClr val="bg1"/>
                </a:solidFill>
                <a:latin typeface="Times New Roman" panose="02020603050405020304" pitchFamily="18" charset="0"/>
                <a:cs typeface="Times New Roman" panose="02020603050405020304" pitchFamily="18" charset="0"/>
              </a:rPr>
              <a:t>v7</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learned</a:t>
            </a:r>
            <a:r>
              <a:rPr lang="en-AU" dirty="0">
                <a:solidFill>
                  <a:schemeClr val="bg1"/>
                </a:solidFill>
                <a:latin typeface="Times New Roman" panose="02020603050405020304" pitchFamily="18" charset="0"/>
                <a:cs typeface="Times New Roman" panose="02020603050405020304" pitchFamily="18" charset="0"/>
              </a:rPr>
              <a:t> it (the grace of God in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p:txBody>
      </p:sp>
      <p:sp>
        <p:nvSpPr>
          <p:cNvPr id="10" name="TextBox 9">
            <a:extLst>
              <a:ext uri="{FF2B5EF4-FFF2-40B4-BE49-F238E27FC236}">
                <a16:creationId xmlns:a16="http://schemas.microsoft.com/office/drawing/2014/main" id="{862B0018-D024-504E-8F09-B87AF9B4DACD}"/>
              </a:ext>
            </a:extLst>
          </p:cNvPr>
          <p:cNvSpPr txBox="1"/>
          <p:nvPr/>
        </p:nvSpPr>
        <p:spPr>
          <a:xfrm>
            <a:off x="8945" y="2599837"/>
            <a:ext cx="341686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Knowing the will of God helps us to live a Godly life.</a:t>
            </a:r>
          </a:p>
        </p:txBody>
      </p:sp>
      <p:cxnSp>
        <p:nvCxnSpPr>
          <p:cNvPr id="5" name="Curved Connector 4">
            <a:extLst>
              <a:ext uri="{FF2B5EF4-FFF2-40B4-BE49-F238E27FC236}">
                <a16:creationId xmlns:a16="http://schemas.microsoft.com/office/drawing/2014/main" id="{0EF497F1-84B0-7A48-B050-F1450F77715D}"/>
              </a:ext>
            </a:extLst>
          </p:cNvPr>
          <p:cNvCxnSpPr>
            <a:cxnSpLocks/>
          </p:cNvCxnSpPr>
          <p:nvPr/>
        </p:nvCxnSpPr>
        <p:spPr>
          <a:xfrm rot="10800000" flipV="1">
            <a:off x="685284" y="4505466"/>
            <a:ext cx="1152128" cy="700548"/>
          </a:xfrm>
          <a:prstGeom prst="curvedConnector3">
            <a:avLst>
              <a:gd name="adj1" fmla="val 145343"/>
            </a:avLst>
          </a:prstGeom>
          <a:ln w="38100">
            <a:headEnd type="stealth"/>
            <a:tailEnd type="none" w="lg" len="lg"/>
          </a:ln>
        </p:spPr>
        <p:style>
          <a:lnRef idx="2">
            <a:schemeClr val="accent1"/>
          </a:lnRef>
          <a:fillRef idx="0">
            <a:schemeClr val="accent1"/>
          </a:fillRef>
          <a:effectRef idx="1">
            <a:schemeClr val="accent1"/>
          </a:effectRef>
          <a:fontRef idx="minor">
            <a:schemeClr val="tx1"/>
          </a:fontRef>
        </p:style>
      </p:cxnSp>
      <p:cxnSp>
        <p:nvCxnSpPr>
          <p:cNvPr id="32" name="Curved Connector 31">
            <a:extLst>
              <a:ext uri="{FF2B5EF4-FFF2-40B4-BE49-F238E27FC236}">
                <a16:creationId xmlns:a16="http://schemas.microsoft.com/office/drawing/2014/main" id="{EA978175-4DC8-5540-A4A5-BFEDB8BA76A7}"/>
              </a:ext>
            </a:extLst>
          </p:cNvPr>
          <p:cNvCxnSpPr>
            <a:cxnSpLocks/>
          </p:cNvCxnSpPr>
          <p:nvPr/>
        </p:nvCxnSpPr>
        <p:spPr>
          <a:xfrm>
            <a:off x="397252" y="3592617"/>
            <a:ext cx="1512168" cy="1152128"/>
          </a:xfrm>
          <a:prstGeom prst="curvedConnector3">
            <a:avLst>
              <a:gd name="adj1" fmla="val -22249"/>
            </a:avLst>
          </a:prstGeom>
          <a:ln w="38100">
            <a:headEnd type="stealth"/>
            <a:tailEnd type="none" w="lg" len="lg"/>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B52AE50C-C6F7-3C46-A1F9-40847E02024B}"/>
              </a:ext>
            </a:extLst>
          </p:cNvPr>
          <p:cNvSpPr txBox="1"/>
          <p:nvPr/>
        </p:nvSpPr>
        <p:spPr>
          <a:xfrm>
            <a:off x="757292" y="5081530"/>
            <a:ext cx="1944216" cy="338554"/>
          </a:xfrm>
          <a:prstGeom prst="rect">
            <a:avLst/>
          </a:prstGeom>
          <a:noFill/>
        </p:spPr>
        <p:txBody>
          <a:bodyPr wrap="square" rtlCol="0">
            <a:spAutoFit/>
          </a:bodyPr>
          <a:lstStyle/>
          <a:p>
            <a:r>
              <a:rPr lang="en-AU" sz="1600" dirty="0">
                <a:solidFill>
                  <a:srgbClr val="FFFF00"/>
                </a:solidFill>
              </a:rPr>
              <a:t>Knowing God’s will</a:t>
            </a:r>
          </a:p>
        </p:txBody>
      </p:sp>
      <p:sp>
        <p:nvSpPr>
          <p:cNvPr id="38" name="TextBox 37">
            <a:extLst>
              <a:ext uri="{FF2B5EF4-FFF2-40B4-BE49-F238E27FC236}">
                <a16:creationId xmlns:a16="http://schemas.microsoft.com/office/drawing/2014/main" id="{BC1EC9A2-7ED0-DF4C-98BB-EE03A2A908FD}"/>
              </a:ext>
            </a:extLst>
          </p:cNvPr>
          <p:cNvSpPr txBox="1"/>
          <p:nvPr/>
        </p:nvSpPr>
        <p:spPr>
          <a:xfrm>
            <a:off x="1835992" y="4272892"/>
            <a:ext cx="1800199" cy="584775"/>
          </a:xfrm>
          <a:prstGeom prst="rect">
            <a:avLst/>
          </a:prstGeom>
          <a:noFill/>
        </p:spPr>
        <p:txBody>
          <a:bodyPr wrap="square" rtlCol="0">
            <a:spAutoFit/>
          </a:bodyPr>
          <a:lstStyle/>
          <a:p>
            <a:r>
              <a:rPr lang="en-AU" sz="1600" dirty="0">
                <a:solidFill>
                  <a:srgbClr val="FFFF00"/>
                </a:solidFill>
              </a:rPr>
              <a:t>Walk in a manner </a:t>
            </a:r>
          </a:p>
          <a:p>
            <a:r>
              <a:rPr lang="en-AU" sz="1600" dirty="0">
                <a:solidFill>
                  <a:srgbClr val="FFFF00"/>
                </a:solidFill>
              </a:rPr>
              <a:t>worthy of God</a:t>
            </a:r>
          </a:p>
        </p:txBody>
      </p:sp>
      <p:sp>
        <p:nvSpPr>
          <p:cNvPr id="39" name="TextBox 38">
            <a:extLst>
              <a:ext uri="{FF2B5EF4-FFF2-40B4-BE49-F238E27FC236}">
                <a16:creationId xmlns:a16="http://schemas.microsoft.com/office/drawing/2014/main" id="{D393E985-D68D-6948-886E-91977E971F3C}"/>
              </a:ext>
            </a:extLst>
          </p:cNvPr>
          <p:cNvSpPr txBox="1"/>
          <p:nvPr/>
        </p:nvSpPr>
        <p:spPr>
          <a:xfrm>
            <a:off x="333542" y="3156884"/>
            <a:ext cx="1502450" cy="830997"/>
          </a:xfrm>
          <a:prstGeom prst="rect">
            <a:avLst/>
          </a:prstGeom>
          <a:noFill/>
        </p:spPr>
        <p:txBody>
          <a:bodyPr wrap="square" rtlCol="0">
            <a:spAutoFit/>
          </a:bodyPr>
          <a:lstStyle/>
          <a:p>
            <a:r>
              <a:rPr lang="en-AU" sz="1600" dirty="0">
                <a:solidFill>
                  <a:srgbClr val="FFFF00"/>
                </a:solidFill>
              </a:rPr>
              <a:t>Increases our knowledge of God’s will</a:t>
            </a:r>
          </a:p>
        </p:txBody>
      </p:sp>
      <p:sp>
        <p:nvSpPr>
          <p:cNvPr id="14" name="TextBox 13">
            <a:extLst>
              <a:ext uri="{FF2B5EF4-FFF2-40B4-BE49-F238E27FC236}">
                <a16:creationId xmlns:a16="http://schemas.microsoft.com/office/drawing/2014/main" id="{5EC5F67C-CE88-A54E-AEBB-36DE5C147CF4}"/>
              </a:ext>
            </a:extLst>
          </p:cNvPr>
          <p:cNvSpPr txBox="1"/>
          <p:nvPr/>
        </p:nvSpPr>
        <p:spPr>
          <a:xfrm>
            <a:off x="2555777" y="3241104"/>
            <a:ext cx="6579278"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Focus on God’s will He has already revealed.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we bear Spiritual Fruit, He increases our knowledge of His will</a:t>
            </a:r>
          </a:p>
        </p:txBody>
      </p:sp>
      <p:sp>
        <p:nvSpPr>
          <p:cNvPr id="15" name="Rectangle 14">
            <a:extLst>
              <a:ext uri="{FF2B5EF4-FFF2-40B4-BE49-F238E27FC236}">
                <a16:creationId xmlns:a16="http://schemas.microsoft.com/office/drawing/2014/main" id="{B273825F-F6B3-454B-BDD0-244EAC325032}"/>
              </a:ext>
            </a:extLst>
          </p:cNvPr>
          <p:cNvSpPr/>
          <p:nvPr/>
        </p:nvSpPr>
        <p:spPr>
          <a:xfrm>
            <a:off x="3770968" y="3849491"/>
            <a:ext cx="5364087" cy="638380"/>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being strengthened with all power, according to his glorious might, for all endurance and patience with joy</a:t>
            </a:r>
            <a:r>
              <a:rPr lang="en-AU" sz="1600" dirty="0"/>
              <a:t> </a:t>
            </a:r>
            <a:endParaRPr lang="en-AU" sz="1600" u="sng" dirty="0">
              <a:latin typeface="Comic Sans MS" panose="030F0902030302020204" pitchFamily="66" charset="0"/>
              <a:ea typeface="Times New Roman" panose="02020603050405020304" pitchFamily="18" charset="0"/>
            </a:endParaRPr>
          </a:p>
        </p:txBody>
      </p:sp>
      <p:sp>
        <p:nvSpPr>
          <p:cNvPr id="17" name="TextBox 16">
            <a:extLst>
              <a:ext uri="{FF2B5EF4-FFF2-40B4-BE49-F238E27FC236}">
                <a16:creationId xmlns:a16="http://schemas.microsoft.com/office/drawing/2014/main" id="{C180EF8B-CE4F-9640-887D-60461262F42C}"/>
              </a:ext>
            </a:extLst>
          </p:cNvPr>
          <p:cNvSpPr txBox="1"/>
          <p:nvPr/>
        </p:nvSpPr>
        <p:spPr>
          <a:xfrm>
            <a:off x="3578695" y="4449927"/>
            <a:ext cx="553089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power of God to be an overcomer (to be a faithful witness for Christ through trouble and tribulation)</a:t>
            </a:r>
          </a:p>
        </p:txBody>
      </p:sp>
      <p:sp>
        <p:nvSpPr>
          <p:cNvPr id="2" name="TextBox 1">
            <a:extLst>
              <a:ext uri="{FF2B5EF4-FFF2-40B4-BE49-F238E27FC236}">
                <a16:creationId xmlns:a16="http://schemas.microsoft.com/office/drawing/2014/main" id="{03A0105D-8FD6-1144-BD74-9A1809056780}"/>
              </a:ext>
            </a:extLst>
          </p:cNvPr>
          <p:cNvSpPr txBox="1"/>
          <p:nvPr/>
        </p:nvSpPr>
        <p:spPr>
          <a:xfrm>
            <a:off x="7236296" y="4028651"/>
            <a:ext cx="1296143" cy="307777"/>
          </a:xfrm>
          <a:prstGeom prst="rect">
            <a:avLst/>
          </a:prstGeom>
          <a:noFill/>
        </p:spPr>
        <p:txBody>
          <a:bodyPr wrap="square" rtlCol="0">
            <a:spAutoFit/>
          </a:bodyPr>
          <a:lstStyle/>
          <a:p>
            <a:r>
              <a:rPr lang="en-AU" sz="1400" dirty="0">
                <a:solidFill>
                  <a:srgbClr val="FF0000"/>
                </a:solidFill>
              </a:rPr>
              <a:t>long suffering</a:t>
            </a:r>
          </a:p>
        </p:txBody>
      </p:sp>
    </p:spTree>
    <p:extLst>
      <p:ext uri="{BB962C8B-B14F-4D97-AF65-F5344CB8AC3E}">
        <p14:creationId xmlns:p14="http://schemas.microsoft.com/office/powerpoint/2010/main" val="1870623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par>
                                <p:cTn id="9" presetID="19" presetClass="entr" presetSubtype="1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0" fill="hold"/>
                                        <p:tgtEl>
                                          <p:spTgt spid="32"/>
                                        </p:tgtEl>
                                        <p:attrNameLst>
                                          <p:attrName>ppt_w</p:attrName>
                                        </p:attrNameLst>
                                      </p:cBhvr>
                                      <p:tavLst>
                                        <p:tav tm="0" fmla="#ppt_w*sin(2.5*pi*$)">
                                          <p:val>
                                            <p:fltVal val="0"/>
                                          </p:val>
                                        </p:tav>
                                        <p:tav tm="100000">
                                          <p:val>
                                            <p:fltVal val="1"/>
                                          </p:val>
                                        </p:tav>
                                      </p:tavLst>
                                    </p:anim>
                                    <p:anim calcmode="lin" valueType="num">
                                      <p:cBhvr>
                                        <p:cTn id="12" dur="5000" fill="hold"/>
                                        <p:tgtEl>
                                          <p:spTgt spid="32"/>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anim calcmode="lin" valueType="num">
                                      <p:cBhvr>
                                        <p:cTn id="15" dur="5000" fill="hold"/>
                                        <p:tgtEl>
                                          <p:spTgt spid="37"/>
                                        </p:tgtEl>
                                        <p:attrNameLst>
                                          <p:attrName>ppt_w</p:attrName>
                                        </p:attrNameLst>
                                      </p:cBhvr>
                                      <p:tavLst>
                                        <p:tav tm="0" fmla="#ppt_w*sin(2.5*pi*$)">
                                          <p:val>
                                            <p:fltVal val="0"/>
                                          </p:val>
                                        </p:tav>
                                        <p:tav tm="100000">
                                          <p:val>
                                            <p:fltVal val="1"/>
                                          </p:val>
                                        </p:tav>
                                      </p:tavLst>
                                    </p:anim>
                                    <p:anim calcmode="lin" valueType="num">
                                      <p:cBhvr>
                                        <p:cTn id="16" dur="5000" fill="hold"/>
                                        <p:tgtEl>
                                          <p:spTgt spid="37"/>
                                        </p:tgtEl>
                                        <p:attrNameLst>
                                          <p:attrName>ppt_h</p:attrName>
                                        </p:attrNameLst>
                                      </p:cBhvr>
                                      <p:tavLst>
                                        <p:tav tm="0">
                                          <p:val>
                                            <p:strVal val="#ppt_h"/>
                                          </p:val>
                                        </p:tav>
                                        <p:tav tm="100000">
                                          <p:val>
                                            <p:strVal val="#ppt_h"/>
                                          </p:val>
                                        </p:tav>
                                      </p:tavLst>
                                    </p:anim>
                                  </p:childTnLst>
                                </p:cTn>
                              </p:par>
                              <p:par>
                                <p:cTn id="17" presetID="19" presetClass="entr" presetSubtype="1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p:cTn id="19" dur="5000" fill="hold"/>
                                        <p:tgtEl>
                                          <p:spTgt spid="38"/>
                                        </p:tgtEl>
                                        <p:attrNameLst>
                                          <p:attrName>ppt_w</p:attrName>
                                        </p:attrNameLst>
                                      </p:cBhvr>
                                      <p:tavLst>
                                        <p:tav tm="0" fmla="#ppt_w*sin(2.5*pi*$)">
                                          <p:val>
                                            <p:fltVal val="0"/>
                                          </p:val>
                                        </p:tav>
                                        <p:tav tm="100000">
                                          <p:val>
                                            <p:fltVal val="1"/>
                                          </p:val>
                                        </p:tav>
                                      </p:tavLst>
                                    </p:anim>
                                    <p:anim calcmode="lin" valueType="num">
                                      <p:cBhvr>
                                        <p:cTn id="20" dur="5000" fill="hold"/>
                                        <p:tgtEl>
                                          <p:spTgt spid="38"/>
                                        </p:tgtEl>
                                        <p:attrNameLst>
                                          <p:attrName>ppt_h</p:attrName>
                                        </p:attrNameLst>
                                      </p:cBhvr>
                                      <p:tavLst>
                                        <p:tav tm="0">
                                          <p:val>
                                            <p:strVal val="#ppt_h"/>
                                          </p:val>
                                        </p:tav>
                                        <p:tav tm="100000">
                                          <p:val>
                                            <p:strVal val="#ppt_h"/>
                                          </p:val>
                                        </p:tav>
                                      </p:tavLst>
                                    </p:anim>
                                  </p:childTnLst>
                                </p:cTn>
                              </p:par>
                              <p:par>
                                <p:cTn id="21" presetID="19" presetClass="entr" presetSubtype="1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anim calcmode="lin" valueType="num">
                                      <p:cBhvr>
                                        <p:cTn id="23" dur="5000" fill="hold"/>
                                        <p:tgtEl>
                                          <p:spTgt spid="39"/>
                                        </p:tgtEl>
                                        <p:attrNameLst>
                                          <p:attrName>ppt_w</p:attrName>
                                        </p:attrNameLst>
                                      </p:cBhvr>
                                      <p:tavLst>
                                        <p:tav tm="0" fmla="#ppt_w*sin(2.5*pi*$)">
                                          <p:val>
                                            <p:fltVal val="0"/>
                                          </p:val>
                                        </p:tav>
                                        <p:tav tm="100000">
                                          <p:val>
                                            <p:fltVal val="1"/>
                                          </p:val>
                                        </p:tav>
                                      </p:tavLst>
                                    </p:anim>
                                    <p:anim calcmode="lin" valueType="num">
                                      <p:cBhvr>
                                        <p:cTn id="24" dur="5000" fill="hold"/>
                                        <p:tgtEl>
                                          <p:spTgt spid="39"/>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14" grpId="0"/>
      <p:bldP spid="15" grpId="0" animBg="1"/>
      <p:bldP spid="17"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3999"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Will of God    ––    Knowing it.  Doing 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14772" y="1518069"/>
            <a:ext cx="341686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love God with our minds (Not esoteric secret revelation)</a:t>
            </a:r>
          </a:p>
        </p:txBody>
      </p:sp>
      <p:sp>
        <p:nvSpPr>
          <p:cNvPr id="7" name="TextBox 6">
            <a:extLst>
              <a:ext uri="{FF2B5EF4-FFF2-40B4-BE49-F238E27FC236}">
                <a16:creationId xmlns:a16="http://schemas.microsoft.com/office/drawing/2014/main" id="{13F6F0FB-34CC-DB4B-A126-62042E5F6C2F}"/>
              </a:ext>
            </a:extLst>
          </p:cNvPr>
          <p:cNvSpPr txBox="1"/>
          <p:nvPr/>
        </p:nvSpPr>
        <p:spPr>
          <a:xfrm>
            <a:off x="107502" y="314979"/>
            <a:ext cx="8928992" cy="1200329"/>
          </a:xfrm>
          <a:prstGeom prst="rect">
            <a:avLst/>
          </a:prstGeom>
          <a:noFill/>
          <a:ln>
            <a:solidFill>
              <a:schemeClr val="bg1"/>
            </a:solidFill>
          </a:ln>
        </p:spPr>
        <p:txBody>
          <a:bodyPr wrap="square" rtlCol="0">
            <a:spAutoFit/>
          </a:bodyPr>
          <a:lstStyle/>
          <a:p>
            <a:pPr marL="317500" indent="-317500"/>
            <a:r>
              <a:rPr lang="en-AU" dirty="0">
                <a:solidFill>
                  <a:schemeClr val="bg1"/>
                </a:solidFill>
                <a:latin typeface="Times New Roman" panose="02020603050405020304" pitchFamily="18" charset="0"/>
                <a:cs typeface="Times New Roman" panose="02020603050405020304" pitchFamily="18" charset="0"/>
              </a:rPr>
              <a:t>The disconnect between the fleshly human question and the God’s Spiritual answer:</a:t>
            </a:r>
          </a:p>
          <a:p>
            <a:pPr marL="355600" indent="-2206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What’s God’s will (for my life’s program)?   - desire for things to go well in life</a:t>
            </a:r>
          </a:p>
          <a:p>
            <a:pPr marL="355600" indent="-2206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will, revealed and taught in His word: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knowing God;  making Godly decisions;  living a holy life.</a:t>
            </a:r>
          </a:p>
        </p:txBody>
      </p:sp>
      <p:sp>
        <p:nvSpPr>
          <p:cNvPr id="9" name="TextBox 8">
            <a:extLst>
              <a:ext uri="{FF2B5EF4-FFF2-40B4-BE49-F238E27FC236}">
                <a16:creationId xmlns:a16="http://schemas.microsoft.com/office/drawing/2014/main" id="{9DCB33E3-EE53-674A-9852-1C2552F393DE}"/>
              </a:ext>
            </a:extLst>
          </p:cNvPr>
          <p:cNvSpPr txBox="1"/>
          <p:nvPr/>
        </p:nvSpPr>
        <p:spPr>
          <a:xfrm>
            <a:off x="3342461" y="1552317"/>
            <a:ext cx="5778894" cy="1200329"/>
          </a:xfrm>
          <a:prstGeom prst="rect">
            <a:avLst/>
          </a:prstGeom>
          <a:noFill/>
          <a:ln>
            <a:solidFill>
              <a:schemeClr val="bg1"/>
            </a:solidFill>
          </a:ln>
        </p:spPr>
        <p:txBody>
          <a:bodyPr wrap="square" numCol="1" rtlCol="0">
            <a:spAutoFit/>
          </a:bodyPr>
          <a:lstStyle/>
          <a:p>
            <a:r>
              <a:rPr lang="en-AU" u="sng" dirty="0">
                <a:solidFill>
                  <a:schemeClr val="bg1"/>
                </a:solidFill>
                <a:latin typeface="Times New Roman" panose="02020603050405020304" pitchFamily="18" charset="0"/>
                <a:cs typeface="Times New Roman" panose="02020603050405020304" pitchFamily="18" charset="0"/>
              </a:rPr>
              <a:t>Known and Taught Salvation will of God</a:t>
            </a:r>
          </a:p>
          <a:p>
            <a:pPr marL="134938"/>
            <a:r>
              <a:rPr lang="en-AU" dirty="0" err="1">
                <a:solidFill>
                  <a:schemeClr val="bg1"/>
                </a:solidFill>
                <a:latin typeface="Times New Roman" panose="02020603050405020304" pitchFamily="18" charset="0"/>
                <a:cs typeface="Times New Roman" panose="02020603050405020304" pitchFamily="18" charset="0"/>
              </a:rPr>
              <a:t>v5</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heard</a:t>
            </a:r>
            <a:r>
              <a:rPr lang="en-AU" dirty="0">
                <a:solidFill>
                  <a:schemeClr val="bg1"/>
                </a:solidFill>
                <a:latin typeface="Times New Roman" panose="02020603050405020304" pitchFamily="18" charset="0"/>
                <a:cs typeface="Times New Roman" panose="02020603050405020304" pitchFamily="18" charset="0"/>
              </a:rPr>
              <a:t> it (word of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a:p>
            <a:pPr marL="134938"/>
            <a:r>
              <a:rPr lang="en-AU" dirty="0" err="1">
                <a:solidFill>
                  <a:schemeClr val="bg1"/>
                </a:solidFill>
                <a:latin typeface="Times New Roman" panose="02020603050405020304" pitchFamily="18" charset="0"/>
                <a:cs typeface="Times New Roman" panose="02020603050405020304" pitchFamily="18" charset="0"/>
              </a:rPr>
              <a:t>v6</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heard</a:t>
            </a:r>
            <a:r>
              <a:rPr lang="en-AU" dirty="0">
                <a:solidFill>
                  <a:schemeClr val="bg1"/>
                </a:solidFill>
                <a:latin typeface="Times New Roman" panose="02020603050405020304" pitchFamily="18" charset="0"/>
                <a:cs typeface="Times New Roman" panose="02020603050405020304" pitchFamily="18" charset="0"/>
              </a:rPr>
              <a:t> it; </a:t>
            </a:r>
            <a:r>
              <a:rPr lang="en-AU" dirty="0">
                <a:solidFill>
                  <a:srgbClr val="FFFF00"/>
                </a:solidFill>
                <a:latin typeface="Times New Roman" panose="02020603050405020304" pitchFamily="18" charset="0"/>
                <a:cs typeface="Times New Roman" panose="02020603050405020304" pitchFamily="18" charset="0"/>
              </a:rPr>
              <a:t>understood</a:t>
            </a:r>
            <a:r>
              <a:rPr lang="en-AU" dirty="0">
                <a:solidFill>
                  <a:schemeClr val="bg1"/>
                </a:solidFill>
                <a:latin typeface="Times New Roman" panose="02020603050405020304" pitchFamily="18" charset="0"/>
                <a:cs typeface="Times New Roman" panose="02020603050405020304" pitchFamily="18" charset="0"/>
              </a:rPr>
              <a:t> it (grace of God in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a:p>
            <a:pPr marL="134938"/>
            <a:r>
              <a:rPr lang="en-AU" dirty="0" err="1">
                <a:solidFill>
                  <a:schemeClr val="bg1"/>
                </a:solidFill>
                <a:latin typeface="Times New Roman" panose="02020603050405020304" pitchFamily="18" charset="0"/>
                <a:cs typeface="Times New Roman" panose="02020603050405020304" pitchFamily="18" charset="0"/>
              </a:rPr>
              <a:t>v7</a:t>
            </a:r>
            <a:r>
              <a:rPr lang="en-AU" dirty="0">
                <a:solidFill>
                  <a:schemeClr val="bg1"/>
                </a:solidFill>
                <a:latin typeface="Times New Roman" panose="02020603050405020304" pitchFamily="18" charset="0"/>
                <a:cs typeface="Times New Roman" panose="02020603050405020304" pitchFamily="18" charset="0"/>
              </a:rPr>
              <a:t>   You have </a:t>
            </a:r>
            <a:r>
              <a:rPr lang="en-AU" dirty="0">
                <a:solidFill>
                  <a:srgbClr val="FFFF00"/>
                </a:solidFill>
                <a:latin typeface="Times New Roman" panose="02020603050405020304" pitchFamily="18" charset="0"/>
                <a:cs typeface="Times New Roman" panose="02020603050405020304" pitchFamily="18" charset="0"/>
              </a:rPr>
              <a:t>learned</a:t>
            </a:r>
            <a:r>
              <a:rPr lang="en-AU" dirty="0">
                <a:solidFill>
                  <a:schemeClr val="bg1"/>
                </a:solidFill>
                <a:latin typeface="Times New Roman" panose="02020603050405020304" pitchFamily="18" charset="0"/>
                <a:cs typeface="Times New Roman" panose="02020603050405020304" pitchFamily="18" charset="0"/>
              </a:rPr>
              <a:t> it (the grace of God in </a:t>
            </a:r>
            <a:r>
              <a:rPr lang="en-AU" u="sng" dirty="0">
                <a:solidFill>
                  <a:schemeClr val="bg1"/>
                </a:solidFill>
                <a:latin typeface="Times New Roman" panose="02020603050405020304" pitchFamily="18" charset="0"/>
                <a:cs typeface="Times New Roman" panose="02020603050405020304" pitchFamily="18" charset="0"/>
              </a:rPr>
              <a:t>truth</a:t>
            </a:r>
            <a:r>
              <a:rPr lang="en-AU" dirty="0">
                <a:solidFill>
                  <a:schemeClr val="bg1"/>
                </a:solidFill>
                <a:latin typeface="Times New Roman" panose="02020603050405020304" pitchFamily="18" charset="0"/>
                <a:cs typeface="Times New Roman" panose="02020603050405020304" pitchFamily="18" charset="0"/>
              </a:rPr>
              <a:t>)</a:t>
            </a:r>
          </a:p>
        </p:txBody>
      </p:sp>
      <p:sp>
        <p:nvSpPr>
          <p:cNvPr id="10" name="TextBox 9">
            <a:extLst>
              <a:ext uri="{FF2B5EF4-FFF2-40B4-BE49-F238E27FC236}">
                <a16:creationId xmlns:a16="http://schemas.microsoft.com/office/drawing/2014/main" id="{862B0018-D024-504E-8F09-B87AF9B4DACD}"/>
              </a:ext>
            </a:extLst>
          </p:cNvPr>
          <p:cNvSpPr txBox="1"/>
          <p:nvPr/>
        </p:nvSpPr>
        <p:spPr>
          <a:xfrm>
            <a:off x="20710" y="2129648"/>
            <a:ext cx="341686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Knowing the will of God helps us to live a Godly life.</a:t>
            </a:r>
          </a:p>
        </p:txBody>
      </p:sp>
      <p:cxnSp>
        <p:nvCxnSpPr>
          <p:cNvPr id="5" name="Curved Connector 4">
            <a:extLst>
              <a:ext uri="{FF2B5EF4-FFF2-40B4-BE49-F238E27FC236}">
                <a16:creationId xmlns:a16="http://schemas.microsoft.com/office/drawing/2014/main" id="{0EF497F1-84B0-7A48-B050-F1450F77715D}"/>
              </a:ext>
            </a:extLst>
          </p:cNvPr>
          <p:cNvCxnSpPr>
            <a:cxnSpLocks/>
          </p:cNvCxnSpPr>
          <p:nvPr/>
        </p:nvCxnSpPr>
        <p:spPr>
          <a:xfrm rot="10800000" flipV="1">
            <a:off x="674184" y="4003024"/>
            <a:ext cx="1152128" cy="700548"/>
          </a:xfrm>
          <a:prstGeom prst="curvedConnector3">
            <a:avLst>
              <a:gd name="adj1" fmla="val 145343"/>
            </a:avLst>
          </a:prstGeom>
          <a:ln w="38100">
            <a:headEnd type="stealth"/>
            <a:tailEnd type="none" w="lg" len="lg"/>
          </a:ln>
        </p:spPr>
        <p:style>
          <a:lnRef idx="2">
            <a:schemeClr val="accent1"/>
          </a:lnRef>
          <a:fillRef idx="0">
            <a:schemeClr val="accent1"/>
          </a:fillRef>
          <a:effectRef idx="1">
            <a:schemeClr val="accent1"/>
          </a:effectRef>
          <a:fontRef idx="minor">
            <a:schemeClr val="tx1"/>
          </a:fontRef>
        </p:style>
      </p:cxnSp>
      <p:cxnSp>
        <p:nvCxnSpPr>
          <p:cNvPr id="32" name="Curved Connector 31">
            <a:extLst>
              <a:ext uri="{FF2B5EF4-FFF2-40B4-BE49-F238E27FC236}">
                <a16:creationId xmlns:a16="http://schemas.microsoft.com/office/drawing/2014/main" id="{EA978175-4DC8-5540-A4A5-BFEDB8BA76A7}"/>
              </a:ext>
            </a:extLst>
          </p:cNvPr>
          <p:cNvCxnSpPr>
            <a:cxnSpLocks/>
          </p:cNvCxnSpPr>
          <p:nvPr/>
        </p:nvCxnSpPr>
        <p:spPr>
          <a:xfrm>
            <a:off x="386152" y="3090175"/>
            <a:ext cx="1512168" cy="1152128"/>
          </a:xfrm>
          <a:prstGeom prst="curvedConnector3">
            <a:avLst>
              <a:gd name="adj1" fmla="val -22249"/>
            </a:avLst>
          </a:prstGeom>
          <a:ln w="38100">
            <a:headEnd type="stealth"/>
            <a:tailEnd type="none" w="lg" len="lg"/>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BC1EC9A2-7ED0-DF4C-98BB-EE03A2A908FD}"/>
              </a:ext>
            </a:extLst>
          </p:cNvPr>
          <p:cNvSpPr txBox="1"/>
          <p:nvPr/>
        </p:nvSpPr>
        <p:spPr>
          <a:xfrm>
            <a:off x="1824892" y="3770450"/>
            <a:ext cx="1800199" cy="584775"/>
          </a:xfrm>
          <a:prstGeom prst="rect">
            <a:avLst/>
          </a:prstGeom>
          <a:noFill/>
        </p:spPr>
        <p:txBody>
          <a:bodyPr wrap="square" rtlCol="0">
            <a:spAutoFit/>
          </a:bodyPr>
          <a:lstStyle/>
          <a:p>
            <a:r>
              <a:rPr lang="en-AU" sz="1600" dirty="0">
                <a:solidFill>
                  <a:srgbClr val="FFFF00"/>
                </a:solidFill>
              </a:rPr>
              <a:t>Walk in a manner </a:t>
            </a:r>
          </a:p>
          <a:p>
            <a:r>
              <a:rPr lang="en-AU" sz="1600" dirty="0">
                <a:solidFill>
                  <a:srgbClr val="FFFF00"/>
                </a:solidFill>
              </a:rPr>
              <a:t>worthy of God</a:t>
            </a:r>
          </a:p>
        </p:txBody>
      </p:sp>
      <p:sp>
        <p:nvSpPr>
          <p:cNvPr id="39" name="TextBox 38">
            <a:extLst>
              <a:ext uri="{FF2B5EF4-FFF2-40B4-BE49-F238E27FC236}">
                <a16:creationId xmlns:a16="http://schemas.microsoft.com/office/drawing/2014/main" id="{D393E985-D68D-6948-886E-91977E971F3C}"/>
              </a:ext>
            </a:extLst>
          </p:cNvPr>
          <p:cNvSpPr txBox="1"/>
          <p:nvPr/>
        </p:nvSpPr>
        <p:spPr>
          <a:xfrm>
            <a:off x="322442" y="2654442"/>
            <a:ext cx="1502450" cy="830997"/>
          </a:xfrm>
          <a:prstGeom prst="rect">
            <a:avLst/>
          </a:prstGeom>
          <a:noFill/>
        </p:spPr>
        <p:txBody>
          <a:bodyPr wrap="square" rtlCol="0">
            <a:spAutoFit/>
          </a:bodyPr>
          <a:lstStyle/>
          <a:p>
            <a:r>
              <a:rPr lang="en-AU" sz="1600" dirty="0">
                <a:solidFill>
                  <a:srgbClr val="FFFF00"/>
                </a:solidFill>
              </a:rPr>
              <a:t>Increases our knowledge of God’s will</a:t>
            </a:r>
          </a:p>
        </p:txBody>
      </p:sp>
      <p:sp>
        <p:nvSpPr>
          <p:cNvPr id="14" name="TextBox 13">
            <a:extLst>
              <a:ext uri="{FF2B5EF4-FFF2-40B4-BE49-F238E27FC236}">
                <a16:creationId xmlns:a16="http://schemas.microsoft.com/office/drawing/2014/main" id="{5EC5F67C-CE88-A54E-AEBB-36DE5C147CF4}"/>
              </a:ext>
            </a:extLst>
          </p:cNvPr>
          <p:cNvSpPr txBox="1"/>
          <p:nvPr/>
        </p:nvSpPr>
        <p:spPr>
          <a:xfrm>
            <a:off x="2544677" y="2738662"/>
            <a:ext cx="6579278"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Focus on God’s will He has already revealed.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we bear Spiritual Fruit, He increases our knowledge of His will</a:t>
            </a:r>
          </a:p>
        </p:txBody>
      </p:sp>
      <p:sp>
        <p:nvSpPr>
          <p:cNvPr id="17" name="TextBox 16">
            <a:extLst>
              <a:ext uri="{FF2B5EF4-FFF2-40B4-BE49-F238E27FC236}">
                <a16:creationId xmlns:a16="http://schemas.microsoft.com/office/drawing/2014/main" id="{C180EF8B-CE4F-9640-887D-60461262F42C}"/>
              </a:ext>
            </a:extLst>
          </p:cNvPr>
          <p:cNvSpPr txBox="1"/>
          <p:nvPr/>
        </p:nvSpPr>
        <p:spPr>
          <a:xfrm>
            <a:off x="3604290" y="3292660"/>
            <a:ext cx="5530895"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power of God to be an overcomer (to be a faithful witness for Christ through trouble and tribulation)</a:t>
            </a:r>
          </a:p>
        </p:txBody>
      </p:sp>
      <p:sp>
        <p:nvSpPr>
          <p:cNvPr id="18" name="Rectangle 17">
            <a:extLst>
              <a:ext uri="{FF2B5EF4-FFF2-40B4-BE49-F238E27FC236}">
                <a16:creationId xmlns:a16="http://schemas.microsoft.com/office/drawing/2014/main" id="{588301FB-E69A-CE45-A013-39FD83435AD3}"/>
              </a:ext>
            </a:extLst>
          </p:cNvPr>
          <p:cNvSpPr/>
          <p:nvPr/>
        </p:nvSpPr>
        <p:spPr>
          <a:xfrm>
            <a:off x="-8815" y="4796301"/>
            <a:ext cx="9144000" cy="921534"/>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giving thanks to the Father, who has qualified you to share in the inheritance of the saints in light.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He has delivered us from the domain of darkness and transferred us to the kingdom of his beloved Son,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in whom we have redemption, the forgiveness of sins.</a:t>
            </a:r>
            <a:r>
              <a:rPr lang="en-AU" sz="1600" dirty="0"/>
              <a:t> </a:t>
            </a:r>
            <a:endParaRPr lang="en-AU" sz="1600" u="sng" dirty="0">
              <a:latin typeface="Comic Sans MS" panose="030F0902030302020204" pitchFamily="66" charset="0"/>
              <a:ea typeface="Times New Roman" panose="02020603050405020304" pitchFamily="18" charset="0"/>
            </a:endParaRPr>
          </a:p>
        </p:txBody>
      </p:sp>
      <p:sp>
        <p:nvSpPr>
          <p:cNvPr id="37" name="TextBox 36">
            <a:extLst>
              <a:ext uri="{FF2B5EF4-FFF2-40B4-BE49-F238E27FC236}">
                <a16:creationId xmlns:a16="http://schemas.microsoft.com/office/drawing/2014/main" id="{B52AE50C-C6F7-3C46-A1F9-40847E02024B}"/>
              </a:ext>
            </a:extLst>
          </p:cNvPr>
          <p:cNvSpPr txBox="1"/>
          <p:nvPr/>
        </p:nvSpPr>
        <p:spPr>
          <a:xfrm>
            <a:off x="674184" y="4530630"/>
            <a:ext cx="1944216" cy="338554"/>
          </a:xfrm>
          <a:prstGeom prst="rect">
            <a:avLst/>
          </a:prstGeom>
          <a:noFill/>
        </p:spPr>
        <p:txBody>
          <a:bodyPr wrap="square" rtlCol="0">
            <a:spAutoFit/>
          </a:bodyPr>
          <a:lstStyle/>
          <a:p>
            <a:r>
              <a:rPr lang="en-AU" sz="1600" dirty="0">
                <a:solidFill>
                  <a:srgbClr val="FFFF00"/>
                </a:solidFill>
              </a:rPr>
              <a:t>Knowing God’s will</a:t>
            </a:r>
          </a:p>
        </p:txBody>
      </p:sp>
      <p:sp>
        <p:nvSpPr>
          <p:cNvPr id="19" name="TextBox 18">
            <a:extLst>
              <a:ext uri="{FF2B5EF4-FFF2-40B4-BE49-F238E27FC236}">
                <a16:creationId xmlns:a16="http://schemas.microsoft.com/office/drawing/2014/main" id="{88352816-5EC8-834E-8066-4A853F82E175}"/>
              </a:ext>
            </a:extLst>
          </p:cNvPr>
          <p:cNvSpPr txBox="1"/>
          <p:nvPr/>
        </p:nvSpPr>
        <p:spPr>
          <a:xfrm>
            <a:off x="3754612" y="4017134"/>
            <a:ext cx="495459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Christ died to redeem us from our sins</a:t>
            </a:r>
          </a:p>
          <a:p>
            <a:pPr marL="182563" indent="-182563">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Qualified (through Christ) to Kingdom of Light</a:t>
            </a:r>
          </a:p>
        </p:txBody>
      </p:sp>
    </p:spTree>
    <p:extLst>
      <p:ext uri="{BB962C8B-B14F-4D97-AF65-F5344CB8AC3E}">
        <p14:creationId xmlns:p14="http://schemas.microsoft.com/office/powerpoint/2010/main" val="197158086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133922</TotalTime>
  <Words>809</Words>
  <Application>Microsoft Macintosh PowerPoint</Application>
  <PresentationFormat>On-screen Show (16:10)</PresentationFormat>
  <Paragraphs>62</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2290</cp:revision>
  <cp:lastPrinted>2021-09-09T23:20:31Z</cp:lastPrinted>
  <dcterms:created xsi:type="dcterms:W3CDTF">2016-11-04T06:28:01Z</dcterms:created>
  <dcterms:modified xsi:type="dcterms:W3CDTF">2021-09-09T23:44:02Z</dcterms:modified>
</cp:coreProperties>
</file>